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rickwork-HD-R1a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Freeform 11"/>
          <p:cNvSpPr/>
          <p:nvPr/>
        </p:nvSpPr>
        <p:spPr>
          <a:xfrm>
            <a:off x="-15875" y="0"/>
            <a:ext cx="11683810" cy="6588125"/>
          </a:xfrm>
          <a:custGeom>
            <a:avLst/>
            <a:gdLst/>
            <a:ahLst/>
            <a:cxnLst/>
            <a:rect l="l" t="t" r="r" b="b"/>
            <a:pathLst>
              <a:path w="11683810" h="6588125">
                <a:moveTo>
                  <a:pt x="0" y="0"/>
                </a:moveTo>
                <a:lnTo>
                  <a:pt x="11318691" y="0"/>
                </a:lnTo>
                <a:lnTo>
                  <a:pt x="11683810" y="5976938"/>
                </a:lnTo>
                <a:lnTo>
                  <a:pt x="15875" y="6588125"/>
                </a:lnTo>
                <a:cubicBezTo>
                  <a:pt x="10583" y="4386792"/>
                  <a:pt x="5292" y="2185458"/>
                  <a:pt x="0" y="0"/>
                </a:cubicBezTo>
                <a:close/>
              </a:path>
            </a:pathLst>
          </a:custGeom>
          <a:ln>
            <a:noFill/>
          </a:ln>
          <a:effectLst>
            <a:outerShdw blurRad="101600" dist="152400" dir="438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Freeform 13"/>
          <p:cNvSpPr/>
          <p:nvPr/>
        </p:nvSpPr>
        <p:spPr>
          <a:xfrm>
            <a:off x="0" y="4282257"/>
            <a:ext cx="11329257" cy="2028845"/>
          </a:xfrm>
          <a:custGeom>
            <a:avLst/>
            <a:gdLst/>
            <a:ahLst/>
            <a:cxnLst/>
            <a:rect l="l" t="t" r="r" b="b"/>
            <a:pathLst>
              <a:path w="11329257" h="2028845">
                <a:moveTo>
                  <a:pt x="0" y="588520"/>
                </a:moveTo>
                <a:lnTo>
                  <a:pt x="11244075" y="0"/>
                </a:lnTo>
                <a:lnTo>
                  <a:pt x="11329257" y="1424838"/>
                </a:lnTo>
                <a:lnTo>
                  <a:pt x="0" y="2028845"/>
                </a:lnTo>
                <a:lnTo>
                  <a:pt x="0" y="58852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Freeform 25"/>
          <p:cNvSpPr/>
          <p:nvPr/>
        </p:nvSpPr>
        <p:spPr>
          <a:xfrm>
            <a:off x="0" y="0"/>
            <a:ext cx="8719579" cy="456877"/>
          </a:xfrm>
          <a:custGeom>
            <a:avLst/>
            <a:gdLst/>
            <a:ahLst/>
            <a:cxnLst/>
            <a:rect l="l" t="t" r="r" b="b"/>
            <a:pathLst>
              <a:path w="8719579" h="456877">
                <a:moveTo>
                  <a:pt x="0" y="0"/>
                </a:moveTo>
                <a:lnTo>
                  <a:pt x="8719579" y="0"/>
                </a:lnTo>
                <a:lnTo>
                  <a:pt x="0" y="456877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Freeform 14"/>
          <p:cNvSpPr/>
          <p:nvPr/>
        </p:nvSpPr>
        <p:spPr>
          <a:xfrm rot="21420000">
            <a:off x="-161800" y="293317"/>
            <a:ext cx="11367116" cy="5751804"/>
          </a:xfrm>
          <a:custGeom>
            <a:avLst/>
            <a:gdLst/>
            <a:ahLst/>
            <a:cxnLst/>
            <a:rect l="l" t="t" r="r" b="b"/>
            <a:pathLst>
              <a:path w="11367116" h="5751804">
                <a:moveTo>
                  <a:pt x="11346705" y="0"/>
                </a:moveTo>
                <a:cubicBezTo>
                  <a:pt x="11353509" y="1915114"/>
                  <a:pt x="11360312" y="3830229"/>
                  <a:pt x="11367116" y="5745343"/>
                </a:cubicBezTo>
                <a:lnTo>
                  <a:pt x="0" y="5751804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420000">
            <a:off x="891201" y="662656"/>
            <a:ext cx="9755187" cy="2766528"/>
          </a:xfrm>
        </p:spPr>
        <p:txBody>
          <a:bodyPr anchor="b">
            <a:normAutofit/>
          </a:bodyPr>
          <a:lstStyle>
            <a:lvl1pPr algn="r"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20000">
            <a:off x="983062" y="3505209"/>
            <a:ext cx="9755187" cy="550333"/>
          </a:xfrm>
        </p:spPr>
        <p:txBody>
          <a:bodyPr anchor="t">
            <a:noAutofit/>
          </a:bodyPr>
          <a:lstStyle>
            <a:lvl1pPr marL="0" indent="0" algn="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1420000">
            <a:off x="4948541" y="4578463"/>
            <a:ext cx="6143653" cy="1163112"/>
          </a:xfrm>
        </p:spPr>
        <p:txBody>
          <a:bodyPr/>
          <a:lstStyle>
            <a:lvl1pPr algn="ctr">
              <a:defRPr sz="54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7AFFB9B-9FB8-469E-96F9-4D32314110B6}" type="datetimeFigureOut">
              <a:rPr lang="en-US" dirty="0"/>
              <a:t>12/6/2024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1420000">
            <a:off x="-5560" y="4883024"/>
            <a:ext cx="4047239" cy="1195538"/>
          </a:xfrm>
        </p:spPr>
        <p:txBody>
          <a:bodyPr vert="horz" lIns="91440" tIns="45720" rIns="91440" bIns="45720" rtlCol="0" anchor="ctr"/>
          <a:lstStyle>
            <a:lvl1pPr algn="r">
              <a:defRPr lang="en-US" sz="5400" dirty="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1420000">
            <a:off x="9851758" y="3832648"/>
            <a:ext cx="907186" cy="498470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5" name="5-Point Star 24"/>
          <p:cNvSpPr/>
          <p:nvPr/>
        </p:nvSpPr>
        <p:spPr>
          <a:xfrm rot="21420000">
            <a:off x="4221385" y="5111356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06333"/>
            <a:ext cx="10394708" cy="58884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1" y="685799"/>
            <a:ext cx="10392513" cy="319490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80" y="4702923"/>
            <a:ext cx="10394728" cy="682472"/>
          </a:xfrm>
        </p:spPr>
        <p:txBody>
          <a:bodyPr anchor="t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2AC3-6A0B-4169-B1EA-E3AE8B351BDD}" type="datetimeFigureOut">
              <a:rPr lang="en-US" dirty="0"/>
              <a:t>12/6/2024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902" cy="3194903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79" y="4106333"/>
            <a:ext cx="10394729" cy="127360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B9363-8B87-41B7-9F8E-64519CBB8F34}" type="datetimeFigureOut">
              <a:rPr lang="en-US" dirty="0"/>
              <a:t>12/6/2024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1732" y="685800"/>
            <a:ext cx="9525020" cy="2916704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550264" y="3610032"/>
            <a:ext cx="8667956" cy="377768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1" y="4106334"/>
            <a:ext cx="10396882" cy="126825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5746-5284-4951-9F37-7AE924EDBCB7}" type="datetimeFigureOut">
              <a:rPr lang="en-US" dirty="0"/>
              <a:t>12/6/2024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85801" y="89262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473083" y="292282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723854"/>
            <a:ext cx="10394707" cy="251183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247468"/>
            <a:ext cx="10394707" cy="114064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8B29-7265-4A65-A2A4-6703C057B7C1}" type="datetimeFigureOut">
              <a:rPr lang="en-US" dirty="0"/>
              <a:t>12/6/2024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802" y="685800"/>
            <a:ext cx="10394706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2" y="2063395"/>
            <a:ext cx="33101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802" y="2639658"/>
            <a:ext cx="3310128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34622" y="2063395"/>
            <a:ext cx="33101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234621" y="2639658"/>
            <a:ext cx="3310128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770380" y="2063395"/>
            <a:ext cx="33101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770380" y="2639658"/>
            <a:ext cx="3310128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BA082-94DF-4C4B-A041-6624924AB0A8}" type="datetimeFigureOut">
              <a:rPr lang="en-US" dirty="0"/>
              <a:t>12/6/2024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882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91840" y="3813025"/>
            <a:ext cx="33101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780" y="2063395"/>
            <a:ext cx="3310128" cy="1536725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91840" y="4389287"/>
            <a:ext cx="3310128" cy="98529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37410" y="3813025"/>
            <a:ext cx="33101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235999" y="2063395"/>
            <a:ext cx="3310128" cy="1535237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235999" y="4389286"/>
            <a:ext cx="3310128" cy="98530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768944" y="3813025"/>
            <a:ext cx="33101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768819" y="2063394"/>
            <a:ext cx="3310128" cy="1537196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768819" y="4389284"/>
            <a:ext cx="3310128" cy="98530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686C4-3AB5-4E0C-86CA-FB108C350AA9}" type="datetimeFigureOut">
              <a:rPr lang="en-US" dirty="0"/>
              <a:t>12/6/2024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800" y="2063396"/>
            <a:ext cx="10394707" cy="331119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dirty="0"/>
              <a:t>12/6/2024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15862" y="685800"/>
            <a:ext cx="2264646" cy="468878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800" y="685800"/>
            <a:ext cx="7904431" cy="4688785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dirty="0"/>
              <a:t>12/6/2024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dirty="0"/>
              <a:t>12/6/2024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4707" cy="319348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3742267"/>
            <a:ext cx="10394707" cy="1639614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dirty="0"/>
              <a:t>12/6/2024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882" cy="115814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5088714" cy="3311189"/>
          </a:xfrm>
        </p:spPr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5993971" y="2063396"/>
            <a:ext cx="5086538" cy="3311189"/>
          </a:xfrm>
        </p:spPr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dirty="0"/>
              <a:t>12/6/2024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4707" cy="115814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8356" y="2063396"/>
            <a:ext cx="4856158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802" y="2861733"/>
            <a:ext cx="5088712" cy="2512852"/>
          </a:xfrm>
        </p:spPr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8191" y="2063396"/>
            <a:ext cx="4864491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5993969" y="2861733"/>
            <a:ext cx="5088713" cy="2512852"/>
          </a:xfrm>
        </p:spPr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dirty="0"/>
              <a:t>12/6/2024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dirty="0"/>
              <a:t>12/6/2024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dirty="0"/>
              <a:t>12/6/2024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643" y="685800"/>
            <a:ext cx="4126860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46132" y="685800"/>
            <a:ext cx="6034375" cy="46887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642" y="2709052"/>
            <a:ext cx="4126861" cy="2665533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FE2-83B7-4B0A-B9D3-AB28331082B3}" type="datetimeFigureOut">
              <a:rPr lang="en-US" dirty="0"/>
              <a:t>12/6/2024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6345302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82362" y="0"/>
            <a:ext cx="3598146" cy="507153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1" y="2709052"/>
            <a:ext cx="6345301" cy="2362481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dirty="0"/>
              <a:t>12/6/2024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rickwork-HD-R1a.jpg"/>
          <p:cNvPicPr>
            <a:picLocks noChangeAspect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-25397" y="0"/>
            <a:ext cx="12005350" cy="6644081"/>
            <a:chOff x="-25397" y="0"/>
            <a:chExt cx="12005350" cy="6644081"/>
          </a:xfrm>
        </p:grpSpPr>
        <p:sp useBgFill="1">
          <p:nvSpPr>
            <p:cNvPr id="11" name="Rectangle 10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ln>
              <a:noFill/>
            </a:ln>
            <a:effectLst>
              <a:outerShdw blurRad="98425" dist="76200" dir="4380000" algn="tl" rotWithShape="0">
                <a:srgbClr val="000000">
                  <a:alpha val="68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-25397" y="0"/>
              <a:ext cx="11773291" cy="6419514"/>
            </a:xfrm>
            <a:custGeom>
              <a:avLst/>
              <a:gdLst/>
              <a:ahLst/>
              <a:cxnLst/>
              <a:rect l="l" t="t" r="r" b="b"/>
              <a:pathLst>
                <a:path w="11773291" h="6419514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ln w="8255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 flip="none" rotWithShape="1">
              <a:gsLst>
                <a:gs pos="3400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88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63396"/>
            <a:ext cx="10396883" cy="331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dirty="0"/>
              <a:t>12/6/2024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2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dirty="0"/>
              <a:t>Неделя профилактики экстремизма «Единство </a:t>
            </a:r>
            <a:r>
              <a:rPr lang="ru-RU" sz="4000" dirty="0" smtClean="0"/>
              <a:t>многообразия»</a:t>
            </a:r>
            <a:br>
              <a:rPr lang="ru-RU" sz="4000" dirty="0" smtClean="0"/>
            </a:br>
            <a:r>
              <a:rPr lang="ru-RU" sz="4000" dirty="0" smtClean="0"/>
              <a:t>среди обучающихся образовательных организаций</a:t>
            </a:r>
            <a:r>
              <a:rPr lang="ru-RU" sz="4000" b="1" dirty="0"/>
              <a:t/>
            </a:r>
            <a:br>
              <a:rPr lang="ru-RU" sz="4000" b="1" dirty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21420000">
            <a:off x="949195" y="3505209"/>
            <a:ext cx="9755187" cy="550333"/>
          </a:xfrm>
        </p:spPr>
        <p:txBody>
          <a:bodyPr/>
          <a:lstStyle/>
          <a:p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МБУ Комитет по образованию</a:t>
            </a:r>
            <a:b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 «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Заларинский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район».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499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012709" y="160706"/>
            <a:ext cx="4551218" cy="3657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МБОУ </a:t>
            </a:r>
            <a:r>
              <a:rPr lang="ru-RU" dirty="0" err="1" smtClean="0"/>
              <a:t>Солерудниковская</a:t>
            </a:r>
            <a:r>
              <a:rPr lang="ru-RU" dirty="0" smtClean="0"/>
              <a:t> гимназия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59586" y="508002"/>
            <a:ext cx="4641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</a:rPr>
              <a:t>Классные часы «Я гражданин России»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IMG-7552e9d82177bef1c1d5da2f57268e28-V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47612" y="954911"/>
            <a:ext cx="3231867" cy="2425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7600838" y="585579"/>
            <a:ext cx="34796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1-4 классы «Волшебные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слова»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032" name="Picture 8" descr="IMG-1a44f6235580f4521fad789c5c88cf10-V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79479" y="1772915"/>
            <a:ext cx="2448936" cy="3559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IMG-ae4ba09732f087b6e9da4760c68b612e-V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6626" y="2894158"/>
            <a:ext cx="3108465" cy="2333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IMG-0176cc878cc2e8f6c9a27d25643393c6-V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78883" y="954911"/>
            <a:ext cx="3685044" cy="2766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8575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38837" y="114523"/>
            <a:ext cx="3297382" cy="50431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МБОУ </a:t>
            </a:r>
            <a:r>
              <a:rPr lang="ru-RU" dirty="0" err="1" smtClean="0"/>
              <a:t>Бабагайская</a:t>
            </a:r>
            <a:r>
              <a:rPr lang="ru-RU" dirty="0" smtClean="0"/>
              <a:t> СОШ</a:t>
            </a:r>
            <a:endParaRPr lang="ru-RU" dirty="0"/>
          </a:p>
        </p:txBody>
      </p:sp>
      <p:sp>
        <p:nvSpPr>
          <p:cNvPr id="5" name="Текстовое поле 2"/>
          <p:cNvSpPr txBox="1"/>
          <p:nvPr/>
        </p:nvSpPr>
        <p:spPr>
          <a:xfrm>
            <a:off x="160492" y="2640596"/>
            <a:ext cx="40106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defTabSz="266700">
              <a:spcBef>
                <a:spcPct val="0"/>
              </a:spcBef>
              <a:spcAft>
                <a:spcPct val="0"/>
              </a:spcAft>
            </a:pPr>
            <a:r>
              <a:rPr b="1" dirty="0" err="1">
                <a:solidFill>
                  <a:srgbClr val="002060"/>
                </a:solidFill>
                <a:latin typeface="Arial Black" panose="020B0A04020102020204" pitchFamily="34" charset="0"/>
                <a:cs typeface="Arial Black" panose="020B0A04020102020204" pitchFamily="34" charset="0"/>
              </a:rPr>
              <a:t>Тематические</a:t>
            </a:r>
            <a:r>
              <a:rPr b="1" dirty="0">
                <a:solidFill>
                  <a:srgbClr val="002060"/>
                </a:solidFill>
                <a:latin typeface="Arial Black" panose="020B0A04020102020204" pitchFamily="34" charset="0"/>
                <a:cs typeface="Arial Black" panose="020B0A04020102020204" pitchFamily="34" charset="0"/>
              </a:rPr>
              <a:t> </a:t>
            </a:r>
            <a:r>
              <a:rPr b="1" dirty="0" err="1">
                <a:solidFill>
                  <a:srgbClr val="002060"/>
                </a:solidFill>
                <a:latin typeface="Arial Black" panose="020B0A04020102020204" pitchFamily="34" charset="0"/>
                <a:cs typeface="Arial Black" panose="020B0A04020102020204" pitchFamily="34" charset="0"/>
              </a:rPr>
              <a:t>выставки</a:t>
            </a:r>
            <a:r>
              <a:rPr b="1" dirty="0">
                <a:solidFill>
                  <a:srgbClr val="002060"/>
                </a:solidFill>
                <a:latin typeface="Arial Black" panose="020B0A04020102020204" pitchFamily="34" charset="0"/>
                <a:cs typeface="Arial Black" panose="020B0A04020102020204" pitchFamily="34" charset="0"/>
              </a:rPr>
              <a:t> </a:t>
            </a:r>
            <a:r>
              <a:rPr b="1" dirty="0" err="1">
                <a:solidFill>
                  <a:srgbClr val="002060"/>
                </a:solidFill>
                <a:latin typeface="Arial Black" panose="020B0A04020102020204" pitchFamily="34" charset="0"/>
                <a:cs typeface="Arial Black" panose="020B0A04020102020204" pitchFamily="34" charset="0"/>
              </a:rPr>
              <a:t>художественной</a:t>
            </a:r>
            <a:r>
              <a:rPr b="1" dirty="0">
                <a:solidFill>
                  <a:srgbClr val="002060"/>
                </a:solidFill>
                <a:latin typeface="Arial Black" panose="020B0A04020102020204" pitchFamily="34" charset="0"/>
                <a:cs typeface="Arial Black" panose="020B0A04020102020204" pitchFamily="34" charset="0"/>
              </a:rPr>
              <a:t>, </a:t>
            </a:r>
            <a:r>
              <a:rPr b="1" dirty="0" err="1">
                <a:solidFill>
                  <a:srgbClr val="002060"/>
                </a:solidFill>
                <a:latin typeface="Arial Black" panose="020B0A04020102020204" pitchFamily="34" charset="0"/>
                <a:cs typeface="Arial Black" panose="020B0A04020102020204" pitchFamily="34" charset="0"/>
              </a:rPr>
              <a:t>периодической</a:t>
            </a:r>
            <a:r>
              <a:rPr b="1" dirty="0">
                <a:solidFill>
                  <a:srgbClr val="002060"/>
                </a:solidFill>
                <a:latin typeface="Arial Black" panose="020B0A04020102020204" pitchFamily="34" charset="0"/>
                <a:cs typeface="Arial Black" panose="020B0A04020102020204" pitchFamily="34" charset="0"/>
              </a:rPr>
              <a:t> </a:t>
            </a:r>
            <a:r>
              <a:rPr b="1" dirty="0" err="1">
                <a:solidFill>
                  <a:srgbClr val="002060"/>
                </a:solidFill>
                <a:latin typeface="Arial Black" panose="020B0A04020102020204" pitchFamily="34" charset="0"/>
                <a:cs typeface="Arial Black" panose="020B0A04020102020204" pitchFamily="34" charset="0"/>
              </a:rPr>
              <a:t>литературы</a:t>
            </a:r>
            <a:r>
              <a:rPr b="1" dirty="0">
                <a:solidFill>
                  <a:srgbClr val="002060"/>
                </a:solidFill>
                <a:latin typeface="Arial Black" panose="020B0A04020102020204" pitchFamily="34" charset="0"/>
                <a:cs typeface="Arial Black" panose="020B0A04020102020204" pitchFamily="34" charset="0"/>
              </a:rPr>
              <a:t> </a:t>
            </a:r>
            <a:r>
              <a:rPr b="1" dirty="0" err="1">
                <a:solidFill>
                  <a:srgbClr val="002060"/>
                </a:solidFill>
                <a:latin typeface="Arial Black" panose="020B0A04020102020204" pitchFamily="34" charset="0"/>
                <a:cs typeface="Arial Black" panose="020B0A04020102020204" pitchFamily="34" charset="0"/>
              </a:rPr>
              <a:t>на</a:t>
            </a:r>
            <a:r>
              <a:rPr b="1" dirty="0">
                <a:solidFill>
                  <a:srgbClr val="002060"/>
                </a:solidFill>
                <a:latin typeface="Arial Black" panose="020B0A04020102020204" pitchFamily="34" charset="0"/>
                <a:cs typeface="Arial Black" panose="020B0A04020102020204" pitchFamily="34" charset="0"/>
              </a:rPr>
              <a:t> </a:t>
            </a:r>
            <a:r>
              <a:rPr b="1" dirty="0" err="1">
                <a:solidFill>
                  <a:srgbClr val="002060"/>
                </a:solidFill>
                <a:latin typeface="Arial Black" panose="020B0A04020102020204" pitchFamily="34" charset="0"/>
                <a:cs typeface="Arial Black" panose="020B0A04020102020204" pitchFamily="34" charset="0"/>
              </a:rPr>
              <a:t>тему</a:t>
            </a:r>
            <a:r>
              <a:rPr b="1" dirty="0">
                <a:solidFill>
                  <a:srgbClr val="002060"/>
                </a:solidFill>
                <a:latin typeface="Arial Black" panose="020B0A04020102020204" pitchFamily="34" charset="0"/>
                <a:cs typeface="Arial Black" panose="020B0A04020102020204" pitchFamily="34" charset="0"/>
              </a:rPr>
              <a:t> «</a:t>
            </a:r>
            <a:r>
              <a:rPr b="1" dirty="0" err="1">
                <a:solidFill>
                  <a:srgbClr val="002060"/>
                </a:solidFill>
                <a:latin typeface="Arial Black" panose="020B0A04020102020204" pitchFamily="34" charset="0"/>
                <a:cs typeface="Arial Black" panose="020B0A04020102020204" pitchFamily="34" charset="0"/>
              </a:rPr>
              <a:t>Толерантность</a:t>
            </a:r>
            <a:r>
              <a:rPr b="1" dirty="0">
                <a:solidFill>
                  <a:srgbClr val="002060"/>
                </a:solidFill>
                <a:latin typeface="Arial Black" panose="020B0A04020102020204" pitchFamily="34" charset="0"/>
                <a:cs typeface="Arial Black" panose="020B0A04020102020204" pitchFamily="34" charset="0"/>
              </a:rPr>
              <a:t> </a:t>
            </a:r>
            <a:r>
              <a:rPr b="1" dirty="0" err="1">
                <a:solidFill>
                  <a:srgbClr val="002060"/>
                </a:solidFill>
                <a:latin typeface="Arial Black" panose="020B0A04020102020204" pitchFamily="34" charset="0"/>
                <a:cs typeface="Arial Black" panose="020B0A04020102020204" pitchFamily="34" charset="0"/>
              </a:rPr>
              <a:t>на</a:t>
            </a:r>
            <a:r>
              <a:rPr b="1" dirty="0">
                <a:solidFill>
                  <a:srgbClr val="002060"/>
                </a:solidFill>
                <a:latin typeface="Arial Black" panose="020B0A04020102020204" pitchFamily="34" charset="0"/>
                <a:cs typeface="Arial Black" panose="020B0A04020102020204" pitchFamily="34" charset="0"/>
              </a:rPr>
              <a:t> </a:t>
            </a:r>
            <a:r>
              <a:rPr b="1" dirty="0" err="1">
                <a:solidFill>
                  <a:srgbClr val="002060"/>
                </a:solidFill>
                <a:latin typeface="Arial Black" panose="020B0A04020102020204" pitchFamily="34" charset="0"/>
                <a:cs typeface="Arial Black" panose="020B0A04020102020204" pitchFamily="34" charset="0"/>
              </a:rPr>
              <a:t>книжных</a:t>
            </a:r>
            <a:r>
              <a:rPr b="1" dirty="0">
                <a:solidFill>
                  <a:srgbClr val="002060"/>
                </a:solidFill>
                <a:latin typeface="Arial Black" panose="020B0A04020102020204" pitchFamily="34" charset="0"/>
                <a:cs typeface="Arial Black" panose="020B0A04020102020204" pitchFamily="34" charset="0"/>
              </a:rPr>
              <a:t> </a:t>
            </a:r>
            <a:r>
              <a:rPr b="1" dirty="0" err="1">
                <a:solidFill>
                  <a:srgbClr val="002060"/>
                </a:solidFill>
                <a:latin typeface="Arial Black" panose="020B0A04020102020204" pitchFamily="34" charset="0"/>
                <a:cs typeface="Arial Black" panose="020B0A04020102020204" pitchFamily="34" charset="0"/>
              </a:rPr>
              <a:t>страницах</a:t>
            </a:r>
            <a:r>
              <a:rPr b="1" dirty="0">
                <a:solidFill>
                  <a:srgbClr val="002060"/>
                </a:solidFill>
                <a:latin typeface="Arial Black" panose="020B0A04020102020204" pitchFamily="34" charset="0"/>
                <a:cs typeface="Arial Black" panose="020B0A04020102020204" pitchFamily="34" charset="0"/>
              </a:rPr>
              <a:t>»</a:t>
            </a:r>
          </a:p>
        </p:txBody>
      </p:sp>
      <p:pic>
        <p:nvPicPr>
          <p:cNvPr id="6" name="Изображение 3" descr="IMG_20241113_15091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0755" y="323541"/>
            <a:ext cx="3088379" cy="2317055"/>
          </a:xfrm>
          <a:prstGeom prst="rect">
            <a:avLst/>
          </a:prstGeom>
        </p:spPr>
      </p:pic>
      <p:sp>
        <p:nvSpPr>
          <p:cNvPr id="7" name="Текстовое поле 2"/>
          <p:cNvSpPr txBox="1"/>
          <p:nvPr/>
        </p:nvSpPr>
        <p:spPr>
          <a:xfrm>
            <a:off x="4079469" y="368110"/>
            <a:ext cx="28728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defTabSz="266700">
              <a:spcBef>
                <a:spcPct val="0"/>
              </a:spcBef>
              <a:spcAft>
                <a:spcPct val="0"/>
              </a:spcAft>
            </a:pPr>
            <a:r>
              <a:rPr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 </a:t>
            </a:r>
            <a:r>
              <a:rPr b="1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5-6 </a:t>
            </a:r>
            <a:r>
              <a:rPr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класс</a:t>
            </a:r>
            <a:r>
              <a:rPr lang="ru-RU" b="1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ы</a:t>
            </a:r>
          </a:p>
          <a:p>
            <a:pPr marL="0" indent="0" algn="ctr" defTabSz="266700">
              <a:spcBef>
                <a:spcPct val="0"/>
              </a:spcBef>
              <a:spcAft>
                <a:spcPct val="0"/>
              </a:spcAft>
            </a:pPr>
            <a:r>
              <a:rPr b="1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 </a:t>
            </a:r>
            <a:r>
              <a:rPr b="1" dirty="0" err="1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классный</a:t>
            </a:r>
            <a:r>
              <a:rPr b="1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 </a:t>
            </a:r>
            <a:r>
              <a:rPr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час</a:t>
            </a:r>
            <a:endParaRPr lang="ru-RU" b="1" dirty="0" smtClean="0">
              <a:solidFill>
                <a:srgbClr val="002060"/>
              </a:solidFill>
              <a:latin typeface="Arial Black" panose="020B0A04020102020204" pitchFamily="34" charset="0"/>
              <a:ea typeface="Times New Roman" panose="02020603050405020304"/>
              <a:cs typeface="Arial Black" panose="020B0A04020102020204" pitchFamily="34" charset="0"/>
            </a:endParaRPr>
          </a:p>
          <a:p>
            <a:pPr marL="0" indent="0" algn="ctr" defTabSz="266700">
              <a:spcBef>
                <a:spcPct val="0"/>
              </a:spcBef>
              <a:spcAft>
                <a:spcPct val="0"/>
              </a:spcAft>
            </a:pPr>
            <a:r>
              <a:rPr b="1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 </a:t>
            </a:r>
            <a:r>
              <a:rPr b="1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«</a:t>
            </a:r>
            <a:r>
              <a:rPr b="1" dirty="0" err="1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Вместе</a:t>
            </a:r>
            <a:r>
              <a:rPr b="1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 </a:t>
            </a:r>
            <a:r>
              <a:rPr b="1" dirty="0" err="1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мы</a:t>
            </a:r>
            <a:r>
              <a:rPr b="1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 </a:t>
            </a:r>
            <a:r>
              <a:rPr b="1" dirty="0" err="1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сила</a:t>
            </a:r>
            <a:r>
              <a:rPr b="1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!»</a:t>
            </a:r>
          </a:p>
        </p:txBody>
      </p:sp>
      <p:pic>
        <p:nvPicPr>
          <p:cNvPr id="8" name="Изображение 3" descr="hieROn8-oML1OcFcz_Xk2XiPMbAfu4OrIT_1lweQw_SYElI7uTL1_N0zdn5oOYGzvJ9WgOdgyWXBbbBMdtQ4hd1V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486835" y="1357500"/>
            <a:ext cx="2421929" cy="2106813"/>
          </a:xfrm>
          <a:prstGeom prst="rect">
            <a:avLst/>
          </a:prstGeom>
        </p:spPr>
      </p:pic>
      <p:pic>
        <p:nvPicPr>
          <p:cNvPr id="9" name="Изображение 4" descr="jozcYBWQww2ZeYlZeTldCdUnyWC4QiqJj2lw_XUG5bWr-LiyhOWYa5iRmSykfkT0loeNvdO8Q_--6BhrPMpbnzpw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017300" y="618836"/>
            <a:ext cx="2292955" cy="2021760"/>
          </a:xfrm>
          <a:prstGeom prst="rect">
            <a:avLst/>
          </a:prstGeom>
        </p:spPr>
      </p:pic>
      <p:pic>
        <p:nvPicPr>
          <p:cNvPr id="10" name="Изображение 14" descr="IMG-ccf796c5700753ae3c6740a6e7b8be78-V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3673" y="4062381"/>
            <a:ext cx="2770505" cy="2087245"/>
          </a:xfrm>
          <a:prstGeom prst="rect">
            <a:avLst/>
          </a:prstGeom>
        </p:spPr>
      </p:pic>
      <p:sp>
        <p:nvSpPr>
          <p:cNvPr id="11" name="Текстовое поле 13"/>
          <p:cNvSpPr txBox="1"/>
          <p:nvPr/>
        </p:nvSpPr>
        <p:spPr>
          <a:xfrm>
            <a:off x="3901325" y="4121289"/>
            <a:ext cx="3229148" cy="171249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 defTabSz="266700">
              <a:spcBef>
                <a:spcPct val="0"/>
              </a:spcBef>
              <a:spcAft>
                <a:spcPct val="0"/>
              </a:spcAft>
            </a:pPr>
            <a:r>
              <a:rPr dirty="0">
                <a:solidFill>
                  <a:srgbClr val="002060"/>
                </a:solidFill>
                <a:latin typeface="Times New Roman" panose="02020603050405020304"/>
                <a:ea typeface="Times New Roman" panose="02020603050405020304"/>
              </a:rPr>
              <a:t> </a:t>
            </a:r>
            <a:r>
              <a:rPr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 5-8 </a:t>
            </a:r>
            <a:r>
              <a:rPr dirty="0" err="1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класс</a:t>
            </a:r>
            <a:r>
              <a:rPr lang="ru-RU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ы</a:t>
            </a:r>
          </a:p>
          <a:p>
            <a:pPr marL="0" indent="0" algn="ctr" defTabSz="266700">
              <a:spcBef>
                <a:spcPct val="0"/>
              </a:spcBef>
              <a:spcAft>
                <a:spcPct val="0"/>
              </a:spcAft>
            </a:pPr>
            <a:r>
              <a:rPr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 </a:t>
            </a:r>
            <a:r>
              <a:rPr dirty="0" err="1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квест</a:t>
            </a:r>
            <a:r>
              <a:rPr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 – </a:t>
            </a:r>
            <a:r>
              <a:rPr dirty="0" err="1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игра</a:t>
            </a:r>
            <a:endParaRPr lang="ru-RU" dirty="0" smtClean="0">
              <a:solidFill>
                <a:srgbClr val="002060"/>
              </a:solidFill>
              <a:latin typeface="Arial Black" panose="020B0A04020102020204" pitchFamily="34" charset="0"/>
              <a:ea typeface="Times New Roman" panose="02020603050405020304"/>
              <a:cs typeface="Arial Black" panose="020B0A04020102020204" pitchFamily="34" charset="0"/>
            </a:endParaRPr>
          </a:p>
          <a:p>
            <a:pPr marL="0" indent="0" algn="ctr" defTabSz="266700">
              <a:spcBef>
                <a:spcPct val="0"/>
              </a:spcBef>
              <a:spcAft>
                <a:spcPct val="0"/>
              </a:spcAft>
            </a:pPr>
            <a:r>
              <a:rPr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 </a:t>
            </a:r>
            <a:r>
              <a:rPr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«</a:t>
            </a:r>
            <a:r>
              <a:rPr dirty="0" err="1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Когда</a:t>
            </a:r>
            <a:r>
              <a:rPr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 </a:t>
            </a:r>
            <a:r>
              <a:rPr dirty="0" err="1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мы</a:t>
            </a:r>
            <a:r>
              <a:rPr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 </a:t>
            </a:r>
            <a:r>
              <a:rPr dirty="0" err="1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едины</a:t>
            </a:r>
            <a:r>
              <a:rPr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 – </a:t>
            </a:r>
            <a:r>
              <a:rPr dirty="0" err="1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мы</a:t>
            </a:r>
            <a:r>
              <a:rPr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 </a:t>
            </a:r>
            <a:r>
              <a:rPr dirty="0" err="1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непобедимы</a:t>
            </a:r>
            <a:r>
              <a:rPr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!»</a:t>
            </a:r>
          </a:p>
        </p:txBody>
      </p:sp>
      <p:pic>
        <p:nvPicPr>
          <p:cNvPr id="12" name="Изображение 10" descr="IMG_20241114_14282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61839" y="3821275"/>
            <a:ext cx="3034435" cy="2276780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6877587" y="2814656"/>
            <a:ext cx="46586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26670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5- 7 </a:t>
            </a:r>
            <a:r>
              <a:rPr lang="ru-RU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классы</a:t>
            </a:r>
          </a:p>
          <a:p>
            <a:pPr algn="ctr" defTabSz="26670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интерактивный </a:t>
            </a: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веб-</a:t>
            </a:r>
            <a:r>
              <a:rPr lang="ru-RU" dirty="0" err="1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квест</a:t>
            </a: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/>
                <a:cs typeface="Arial Black" panose="020B0A04020102020204" pitchFamily="34" charset="0"/>
              </a:rPr>
              <a:t> «Планета толерантности»</a:t>
            </a:r>
          </a:p>
        </p:txBody>
      </p:sp>
    </p:spTree>
    <p:extLst>
      <p:ext uri="{BB962C8B-B14F-4D97-AF65-F5344CB8AC3E}">
        <p14:creationId xmlns:p14="http://schemas.microsoft.com/office/powerpoint/2010/main" val="814921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315037" y="188414"/>
            <a:ext cx="3295073" cy="4488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МБОУ </a:t>
            </a:r>
            <a:r>
              <a:rPr lang="ru-RU" dirty="0" err="1" smtClean="0"/>
              <a:t>Заларинская</a:t>
            </a:r>
            <a:r>
              <a:rPr lang="ru-RU" dirty="0" smtClean="0"/>
              <a:t> </a:t>
            </a:r>
            <a:r>
              <a:rPr lang="ru-RU" dirty="0" err="1" smtClean="0"/>
              <a:t>сош</a:t>
            </a:r>
            <a:r>
              <a:rPr lang="ru-RU" dirty="0" smtClean="0"/>
              <a:t> №2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 rot="20942010">
            <a:off x="30115" y="204111"/>
            <a:ext cx="3698329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Оформление информационного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стенда о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проведении 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профнедели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Единство многообразия» 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893736">
            <a:off x="485510" y="1676783"/>
            <a:ext cx="2787539" cy="371671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753045" y="3782127"/>
            <a:ext cx="2012243" cy="1685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Конкурс рисунков «Школа – территория дружбы»</a:t>
            </a:r>
            <a:endParaRPr lang="ru-RU" sz="16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C:\Users\www\Desktop\Единство многообразия фото2024\IMG-a7c4ef677e2c72ecd0c8df997b8d9b92-V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6701584">
            <a:off x="8687214" y="3313133"/>
            <a:ext cx="2617516" cy="2623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www\Desktop\Единство многообразия фото2024\IMG-ebb99506fd8f8c44c4473e09ee096e36-V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983451">
            <a:off x="3900270" y="3540419"/>
            <a:ext cx="2857500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 rot="21049203">
            <a:off x="4106989" y="441966"/>
            <a:ext cx="2084930" cy="3906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Конкурс плакатов</a:t>
            </a:r>
            <a:endParaRPr lang="ru-RU" sz="16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 descr="C:\Users\www\Desktop\Единство многообразия фото2024\IMG-3da77cecaba387484c17df58619c1132-V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0974902">
            <a:off x="7815112" y="722167"/>
            <a:ext cx="3395445" cy="2286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www\Desktop\Единство многообразия фото2024\20241116_225452.jpg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031690">
            <a:off x="3332213" y="904907"/>
            <a:ext cx="3992223" cy="2399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273730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ое мероприятие">
  <a:themeElements>
    <a:clrScheme name="Main Event">
      <a:dk1>
        <a:sysClr val="windowText" lastClr="000000"/>
      </a:dk1>
      <a:lt1>
        <a:sysClr val="window" lastClr="FFFFFF"/>
      </a:lt1>
      <a:dk2>
        <a:srgbClr val="424242"/>
      </a:dk2>
      <a:lt2>
        <a:srgbClr val="C8C8C8"/>
      </a:lt2>
      <a:accent1>
        <a:srgbClr val="B80E0F"/>
      </a:accent1>
      <a:accent2>
        <a:srgbClr val="A6987D"/>
      </a:accent2>
      <a:accent3>
        <a:srgbClr val="7F9A71"/>
      </a:accent3>
      <a:accent4>
        <a:srgbClr val="64969F"/>
      </a:accent4>
      <a:accent5>
        <a:srgbClr val="9B75B2"/>
      </a:accent5>
      <a:accent6>
        <a:srgbClr val="80737A"/>
      </a:accent6>
      <a:hlink>
        <a:srgbClr val="F21213"/>
      </a:hlink>
      <a:folHlink>
        <a:srgbClr val="B6A394"/>
      </a:folHlink>
    </a:clrScheme>
    <a:fontScheme name="Main Event">
      <a:majorFont>
        <a:latin typeface="Impac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Impac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in Even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shade val="88000"/>
                <a:lumMod val="88000"/>
              </a:schemeClr>
              <a:schemeClr val="phClr"/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25400" dist="127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  <a:satMod val="110000"/>
                <a:lumMod val="40000"/>
              </a:schemeClr>
              <a:schemeClr val="phClr">
                <a:tint val="90000"/>
                <a:lumMod val="10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ain Event" id="{AC372BB4-D83D-411E-B849-B641926BA760}" vid="{F1EFBDE3-1A95-4E3D-81AD-1F53D65BEA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TM04033927[[fn=Главное мероприятие]]</Template>
  <TotalTime>51</TotalTime>
  <Words>70</Words>
  <Application>Microsoft Office PowerPoint</Application>
  <PresentationFormat>Произвольный</PresentationFormat>
  <Paragraphs>20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Главное мероприятие</vt:lpstr>
      <vt:lpstr>Неделя профилактики экстремизма «Единство многообразия» среди обучающихся образовательных организаций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Банников Алексей</cp:lastModifiedBy>
  <cp:revision>11</cp:revision>
  <dcterms:created xsi:type="dcterms:W3CDTF">2024-12-06T07:37:45Z</dcterms:created>
  <dcterms:modified xsi:type="dcterms:W3CDTF">2024-12-06T08:38:37Z</dcterms:modified>
</cp:coreProperties>
</file>